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20" r:id="rId9"/>
    <p:sldId id="317" r:id="rId10"/>
    <p:sldId id="318" r:id="rId11"/>
    <p:sldId id="319" r:id="rId12"/>
    <p:sldId id="321" r:id="rId13"/>
    <p:sldId id="322" r:id="rId14"/>
    <p:sldId id="323" r:id="rId15"/>
    <p:sldId id="324" r:id="rId16"/>
    <p:sldId id="326" r:id="rId17"/>
    <p:sldId id="325" r:id="rId18"/>
    <p:sldId id="327" r:id="rId19"/>
    <p:sldId id="32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609600"/>
          </a:xfrm>
        </p:spPr>
        <p:txBody>
          <a:bodyPr>
            <a:noAutofit/>
          </a:bodyPr>
          <a:lstStyle/>
          <a:p>
            <a:r>
              <a:rPr lang="en-US" sz="3200" b="1" dirty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TOPIC: </a:t>
            </a:r>
            <a:r>
              <a:rPr lang="en-US" sz="3200" b="1" dirty="0" smtClean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PREPARATION OF REAGENTS </a:t>
            </a:r>
            <a:r>
              <a:rPr lang="en-US" sz="3200" b="1" smtClean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FOOD </a:t>
            </a:r>
            <a:r>
              <a:rPr lang="en-US" sz="3200" b="1" dirty="0" smtClean="0">
                <a:ln w="6350">
                  <a:solidFill>
                    <a:srgbClr val="C66951">
                      <a:shade val="43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36576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Dr. K</a:t>
            </a:r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MAHMOODAH PARVEEN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PG &amp; RESEARCH DEPARTMENT OF CHEMISTRY 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JAMAL MOHAMED COLLEGE </a:t>
            </a:r>
          </a:p>
          <a:p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TRICHY-20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80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469"/>
    </mc:Choice>
    <mc:Fallback>
      <p:transition spd="slow" advTm="1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Preparation of Seliwanoff's Reagent: </a:t>
            </a:r>
            <a:endParaRPr lang="en-US" sz="2800" b="1" dirty="0" smtClean="0">
              <a:solidFill>
                <a:srgbClr val="222222"/>
              </a:solidFill>
              <a:latin typeface="arial"/>
            </a:endParaRPr>
          </a:p>
          <a:p>
            <a:r>
              <a:rPr lang="en-US" sz="2800" b="1" dirty="0" smtClean="0">
                <a:solidFill>
                  <a:srgbClr val="222222"/>
                </a:solidFill>
                <a:latin typeface="arial"/>
              </a:rPr>
              <a:t>Dissolve 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110 mg of Resorcinol in 220 ml of 3N HCl. The reagent is stable at RT. 8. Preparation of Molisch's Reagent: Dissolve 3.75 g of 1-naphthol in 25 ml of Ethanol 99%.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PREPARATION SELIWANOFF’S REAGENT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61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755"/>
    </mc:Choice>
    <mc:Fallback>
      <p:transition spd="slow" advTm="2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781799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60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404"/>
    </mc:Choice>
    <mc:Fallback>
      <p:transition spd="slow" advTm="19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411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626"/>
    </mc:Choice>
    <mc:Fallback>
      <p:transition spd="slow" advTm="3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600200"/>
            <a:ext cx="7408333" cy="45259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Seliwanoff's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test is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used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to distinguish aldoses from ketoses. </a:t>
            </a:r>
            <a:endParaRPr lang="en-US" sz="2800" dirty="0" smtClean="0">
              <a:solidFill>
                <a:srgbClr val="222222"/>
              </a:solidFill>
              <a:latin typeface="arial"/>
            </a:endParaRPr>
          </a:p>
          <a:p>
            <a:r>
              <a:rPr lang="en-US" sz="2800" dirty="0" smtClean="0">
                <a:solidFill>
                  <a:srgbClr val="222222"/>
                </a:solidFill>
                <a:latin typeface="arial"/>
              </a:rPr>
              <a:t>On treating 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with conc. Acid, ketoses are dehydrated more rapidly to give furfural derivatives and on condensation with resorcinol give cherry red complex. </a:t>
            </a:r>
            <a:endParaRPr lang="en-US" sz="2800" dirty="0" smtClean="0">
              <a:solidFill>
                <a:srgbClr val="222222"/>
              </a:solidFill>
              <a:latin typeface="arial"/>
            </a:endParaRPr>
          </a:p>
          <a:p>
            <a:r>
              <a:rPr lang="en-US" sz="2800" dirty="0" smtClean="0">
                <a:solidFill>
                  <a:srgbClr val="222222"/>
                </a:solidFill>
                <a:latin typeface="arial"/>
              </a:rPr>
              <a:t>The 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test will be answered by fructose, sucrose and other keto containing carbohydrates.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USES OF SELIWANOFF’S REAGENTS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22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546"/>
    </mc:Choice>
    <mc:Fallback>
      <p:transition spd="slow" advTm="24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/>
          <a:lstStyle/>
          <a:p>
            <a:r>
              <a:rPr lang="en-US" b="1" dirty="0">
                <a:solidFill>
                  <a:srgbClr val="222222"/>
                </a:solidFill>
                <a:latin typeface="arial"/>
              </a:rPr>
              <a:t>Bial's reagent consists of 0.4 g orcinol, 200 ml of concentrated hydrochloric acid and 0.5 ml of a 10% solution of ferric chloride</a:t>
            </a:r>
            <a:r>
              <a:rPr lang="en-US" b="1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22222"/>
                </a:solidFill>
                <a:latin typeface="arial"/>
              </a:rPr>
              <a:t> </a:t>
            </a:r>
            <a:endParaRPr lang="en-US" b="1" dirty="0" smtClean="0">
              <a:solidFill>
                <a:srgbClr val="222222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222222"/>
                </a:solidFill>
                <a:latin typeface="arial"/>
              </a:rPr>
              <a:t>Bial's</a:t>
            </a:r>
            <a:r>
              <a:rPr lang="en-US" b="1" dirty="0">
                <a:solidFill>
                  <a:srgbClr val="222222"/>
                </a:solidFill>
                <a:latin typeface="arial"/>
              </a:rPr>
              <a:t> test is used to distinguish pentoses from hexoses; this distinction is based on the color that develops in the presence of orcinol and iron (III) chloride.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BIAL’S REAGENT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04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242"/>
    </mc:Choice>
    <mc:Fallback>
      <p:transition spd="slow" advTm="2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8675"/>
            <a:ext cx="89154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44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829"/>
    </mc:Choice>
    <mc:Fallback>
      <p:transition spd="slow" advTm="13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914400"/>
            <a:ext cx="822959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39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272"/>
    </mc:Choice>
    <mc:Fallback>
      <p:transition spd="slow" advTm="16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7763"/>
            <a:ext cx="8610600" cy="510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06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840"/>
    </mc:Choice>
    <mc:Fallback>
      <p:transition spd="slow" advTm="1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222222"/>
                </a:solidFill>
                <a:latin typeface="arial"/>
              </a:rPr>
              <a:t>Bial's reagent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 consists of 0.4 g orcinol, 200 ml of concentrated hydrochloric acid and 0.5 ml of a 10% solution of ferric chloride. </a:t>
            </a:r>
            <a:endParaRPr lang="en-US" dirty="0" smtClean="0">
              <a:solidFill>
                <a:srgbClr val="222222"/>
              </a:solidFill>
              <a:latin typeface="arial"/>
            </a:endParaRPr>
          </a:p>
          <a:p>
            <a:endParaRPr lang="en-US" b="1" dirty="0">
              <a:solidFill>
                <a:srgbClr val="222222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222222"/>
                </a:solidFill>
                <a:latin typeface="arial"/>
              </a:rPr>
              <a:t>Bial's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 test is used to distinguish pentoses from hexoses; this distinction is based on the color that develops in the presence of orcinol and iron (III) chloride.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66"/>
                </a:solidFill>
              </a:rPr>
              <a:t>Preparation and Uses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165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866"/>
    </mc:Choice>
    <mc:Fallback>
      <p:transition spd="slow" advTm="2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2000"/>
            <a:ext cx="754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68"/>
    </mc:Choice>
    <mc:Fallback>
      <p:transition spd="slow" advTm="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828800"/>
            <a:ext cx="7408333" cy="4297363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Barfoed's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test is used to detect the presence of monosaccharide (reducing) sugars in solution</a:t>
            </a:r>
            <a:r>
              <a:rPr lang="en-US" sz="2800" dirty="0" smtClean="0">
                <a:solidFill>
                  <a:srgbClr val="222222"/>
                </a:solidFill>
                <a:latin typeface="arial"/>
              </a:rPr>
              <a:t>.</a:t>
            </a:r>
          </a:p>
          <a:p>
            <a:endParaRPr lang="en-US" sz="2800" dirty="0">
              <a:solidFill>
                <a:srgbClr val="222222"/>
              </a:solidFill>
              <a:latin typeface="arial"/>
            </a:endParaRPr>
          </a:p>
          <a:p>
            <a:r>
              <a:rPr lang="en-US" sz="2800" dirty="0">
                <a:solidFill>
                  <a:srgbClr val="222222"/>
                </a:solidFill>
                <a:latin typeface="arial"/>
              </a:rPr>
              <a:t>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Barfoed's reagent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, a mixture of ethanoic (acetic) acid and copper(II) acetate, is combined with the test solution and boiled. A red copper(II) oxide precipitate is formed will indicates the presence of reducing sugar.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66"/>
                </a:solidFill>
              </a:rPr>
              <a:t>BARFOED REAGENT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340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653"/>
    </mc:Choice>
    <mc:Fallback>
      <p:transition spd="slow" advTm="24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arial"/>
              </a:rPr>
              <a:t>Barfoed's reagent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: Dissolve 13.3 g of copper acetate in 200 ml of distilled water and add 1.8 ml of glacial acetic acid to it. </a:t>
            </a:r>
            <a:endParaRPr lang="en-US" sz="2800" dirty="0" smtClean="0">
              <a:solidFill>
                <a:srgbClr val="222222"/>
              </a:solidFill>
              <a:latin typeface="arial"/>
            </a:endParaRPr>
          </a:p>
          <a:p>
            <a:endParaRPr lang="en-US" sz="2800" dirty="0">
              <a:solidFill>
                <a:srgbClr val="222222"/>
              </a:solidFill>
              <a:latin typeface="arial"/>
            </a:endParaRPr>
          </a:p>
          <a:p>
            <a:r>
              <a:rPr lang="en-US" sz="2800" b="1" dirty="0" smtClean="0">
                <a:solidFill>
                  <a:srgbClr val="222222"/>
                </a:solidFill>
                <a:latin typeface="arial"/>
              </a:rPr>
              <a:t>Method/Procedure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: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 Take 1ml of test sample/solution in the tube. Add 2ml </a:t>
            </a:r>
            <a:r>
              <a:rPr lang="en-US" sz="2800" b="1" dirty="0">
                <a:solidFill>
                  <a:srgbClr val="222222"/>
                </a:solidFill>
                <a:latin typeface="arial"/>
              </a:rPr>
              <a:t>Barfoed's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 solution.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PREPARATION OF BARFOED REAGENT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114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961"/>
    </mc:Choice>
    <mc:Fallback>
      <p:transition spd="slow" advTm="2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57400"/>
            <a:ext cx="7408333" cy="4068763"/>
          </a:xfrm>
        </p:spPr>
        <p:txBody>
          <a:bodyPr/>
          <a:lstStyle/>
          <a:p>
            <a:r>
              <a:rPr lang="en-US" b="1" dirty="0" smtClean="0">
                <a:solidFill>
                  <a:srgbClr val="222222"/>
                </a:solidFill>
                <a:latin typeface="arial"/>
              </a:rPr>
              <a:t>Principle</a:t>
            </a:r>
            <a:r>
              <a:rPr lang="en-US" dirty="0" smtClean="0">
                <a:solidFill>
                  <a:srgbClr val="222222"/>
                </a:solidFill>
                <a:latin typeface="arial"/>
              </a:rPr>
              <a:t>: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arial"/>
              </a:rPr>
              <a:t>Barfoed's test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 reaction is based on the reduction of cupric acetate by reducing monosaccharides and reducing disaccharides. </a:t>
            </a:r>
            <a:endParaRPr lang="en-US" dirty="0" smtClean="0">
              <a:solidFill>
                <a:srgbClr val="222222"/>
              </a:solidFill>
              <a:latin typeface="arial"/>
            </a:endParaRPr>
          </a:p>
          <a:p>
            <a:endParaRPr lang="en-US" dirty="0">
              <a:solidFill>
                <a:srgbClr val="222222"/>
              </a:solidFill>
              <a:latin typeface="arial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arial"/>
              </a:rPr>
              <a:t>Reduction 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of cupric acetate produces cuprous oxide which gives a brick red precipitate. Monosaccharides usually react in about 1-5 min and produce a red precipitate.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PRINCIPLE INVOLVED IN  BARFOED’S REAGENT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3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551"/>
    </mc:Choice>
    <mc:Fallback>
      <p:transition spd="slow" advTm="2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3400"/>
            <a:ext cx="69342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03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783"/>
    </mc:Choice>
    <mc:Fallback>
      <p:transition spd="slow" advTm="2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858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893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258"/>
    </mc:Choice>
    <mc:Fallback>
      <p:transition spd="slow" advTm="18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222222"/>
                </a:solidFill>
                <a:latin typeface="arial"/>
              </a:rPr>
              <a:t>Barfoed's test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. </a:t>
            </a:r>
            <a:r>
              <a:rPr lang="en-US" b="1" dirty="0">
                <a:solidFill>
                  <a:srgbClr val="222222"/>
                </a:solidFill>
                <a:latin typeface="arial"/>
              </a:rPr>
              <a:t>Barfoed's test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 is a chemical </a:t>
            </a:r>
            <a:r>
              <a:rPr lang="en-US" b="1" dirty="0">
                <a:solidFill>
                  <a:srgbClr val="222222"/>
                </a:solidFill>
                <a:latin typeface="arial"/>
              </a:rPr>
              <a:t>test used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 for detecting the presence of monosaccharides. </a:t>
            </a:r>
            <a:endParaRPr lang="en-US" dirty="0" smtClean="0">
              <a:solidFill>
                <a:srgbClr val="222222"/>
              </a:solidFill>
              <a:latin typeface="arial"/>
            </a:endParaRPr>
          </a:p>
          <a:p>
            <a:endParaRPr lang="en-US" dirty="0">
              <a:solidFill>
                <a:srgbClr val="222222"/>
              </a:solidFill>
              <a:latin typeface="arial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arial"/>
              </a:rPr>
              <a:t>It 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is based on the reduction of copper(II) acetate to copper(I) oxide (Cu</a:t>
            </a:r>
            <a:r>
              <a:rPr lang="en-US" baseline="-25000" dirty="0">
                <a:solidFill>
                  <a:srgbClr val="222222"/>
                </a:solidFill>
                <a:latin typeface="arial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O), which forms a brick-red precipitate. (Disaccharides may also react, but the reaction is much slower.)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66"/>
                </a:solidFill>
              </a:rPr>
              <a:t>USES OF BARFOED’S TEST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411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107"/>
    </mc:Choice>
    <mc:Fallback>
      <p:transition spd="slow" advTm="1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752600"/>
            <a:ext cx="7408333" cy="4373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66"/>
                </a:solidFill>
              </a:rPr>
              <a:t>SELIWANOFF’S REAGENT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46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90"/>
    </mc:Choice>
    <mc:Fallback>
      <p:transition spd="slow" advTm="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SELIWANOFF REAGENT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66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670"/>
    </mc:Choice>
    <mc:Fallback>
      <p:transition spd="slow" advTm="3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747</TotalTime>
  <Words>108</Words>
  <Application>Microsoft Office PowerPoint</Application>
  <PresentationFormat>On-screen Show (4:3)</PresentationFormat>
  <Paragraphs>39</Paragraphs>
  <Slides>19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Waveform</vt:lpstr>
      <vt:lpstr>TOPIC: PREPARATION OF REAGENTS FOR FOOD ANALYSIS</vt:lpstr>
      <vt:lpstr>BARFOED REAGENT</vt:lpstr>
      <vt:lpstr>PREPARATION OF BARFOED REAGENT</vt:lpstr>
      <vt:lpstr>PRINCIPLE INVOLVED IN  BARFOED’S REAGENT</vt:lpstr>
      <vt:lpstr>Slide 5</vt:lpstr>
      <vt:lpstr>Slide 6</vt:lpstr>
      <vt:lpstr>USES OF BARFOED’S TEST</vt:lpstr>
      <vt:lpstr>SELIWANOFF’S REAGENT</vt:lpstr>
      <vt:lpstr>SELIWANOFF REAGENT</vt:lpstr>
      <vt:lpstr>PREPARATION SELIWANOFF’S REAGENT</vt:lpstr>
      <vt:lpstr>Slide 11</vt:lpstr>
      <vt:lpstr>Slide 12</vt:lpstr>
      <vt:lpstr>USES OF SELIWANOFF’S REAGENTS</vt:lpstr>
      <vt:lpstr>BIAL’S REAGENT</vt:lpstr>
      <vt:lpstr>Slide 15</vt:lpstr>
      <vt:lpstr>Slide 16</vt:lpstr>
      <vt:lpstr>Slide 17</vt:lpstr>
      <vt:lpstr>Preparation and Uses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TOPIC: PREPAR</dc:title>
  <dc:creator>windows 8.1</dc:creator>
  <cp:lastModifiedBy>DELL</cp:lastModifiedBy>
  <cp:revision>62</cp:revision>
  <dcterms:created xsi:type="dcterms:W3CDTF">2006-08-16T00:00:00Z</dcterms:created>
  <dcterms:modified xsi:type="dcterms:W3CDTF">2023-04-12T08:39:14Z</dcterms:modified>
</cp:coreProperties>
</file>